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0" r:id="rId2"/>
    <p:sldId id="263" r:id="rId3"/>
    <p:sldId id="262" r:id="rId4"/>
    <p:sldId id="261" r:id="rId5"/>
    <p:sldId id="257" r:id="rId6"/>
    <p:sldId id="258" r:id="rId7"/>
    <p:sldId id="259" r:id="rId8"/>
    <p:sldId id="264" r:id="rId9"/>
    <p:sldId id="265" r:id="rId10"/>
    <p:sldId id="272" r:id="rId11"/>
    <p:sldId id="271" r:id="rId12"/>
    <p:sldId id="273" r:id="rId13"/>
    <p:sldId id="269" r:id="rId14"/>
    <p:sldId id="270" r:id="rId15"/>
    <p:sldId id="266" r:id="rId16"/>
    <p:sldId id="267" r:id="rId17"/>
    <p:sldId id="268" r:id="rId18"/>
    <p:sldId id="274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4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58"/>
    <p:restoredTop sz="94682"/>
  </p:normalViewPr>
  <p:slideViewPr>
    <p:cSldViewPr snapToGrid="0" snapToObjects="1">
      <p:cViewPr>
        <p:scale>
          <a:sx n="92" d="100"/>
          <a:sy n="92" d="100"/>
        </p:scale>
        <p:origin x="144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png>
</file>

<file path=ppt/media/image31.png>
</file>

<file path=ppt/media/image32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37BE2B-EB03-6240-9BE1-1E3984522BF4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1F5FEE-0D2A-6E4B-9C0E-53FB0F47E0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52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db-engines.com/en/ranking/rdf+store" TargetMode="External"/><Relationship Id="rId4" Type="http://schemas.openxmlformats.org/officeDocument/2006/relationships/hyperlink" Target="https://www.w3.org/standards/semanticweb/ontology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www.horst-zuse.homepage.t-online.de</a:t>
            </a:r>
            <a:r>
              <a:rPr lang="en-US" dirty="0" smtClean="0"/>
              <a:t>/z1.html</a:t>
            </a:r>
          </a:p>
          <a:p>
            <a:endParaRPr lang="en-US" dirty="0" smtClean="0"/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Z1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Z1 gilt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erste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programmierbare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 Welt.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wurde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1938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fertiggestellt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vollständig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Mitteln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finanziert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Konrad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erster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 in den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Jahren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1936-1938 -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entstandener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Z1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wurde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Opfer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Bomben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2.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Weltkrieges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ihm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sämtliche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Konstruktionsunterlagen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Jahr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1986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entschloß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sich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Konrad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den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Z1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nachzubauen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Z1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enthält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Bausteine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Computers,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z.B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Leitwerk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Programmsteuerung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Speicher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Mikrosequenzen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Gleitkommarithmetik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Konrad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konstruierte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die Z1 in der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elterlichen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Wohnung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Dort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wurde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ihm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dafür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Wohnzimmer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seinen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Eltern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Verfügung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gestellt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Um den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Z1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bauen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gab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1936 seine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Stelle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Henschel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Flugzeugwerken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auf und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richtete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Werkstatt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Wohnzimmer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seiner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Eltern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Die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Eltern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Vorhaben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nicht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gerade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begeistert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unterstützten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ihn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konnten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1F5FEE-0D2A-6E4B-9C0E-53FB0F47E0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70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www.quora.com</a:t>
            </a:r>
            <a:r>
              <a:rPr lang="en-US" dirty="0" smtClean="0"/>
              <a:t>/Who-should-get-credit-for-the-quote-data-is-the-new-oil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1F5FEE-0D2A-6E4B-9C0E-53FB0F47E0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15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OBEN:</a:t>
            </a:r>
            <a:r>
              <a:rPr lang="en-US" baseline="0" dirty="0" smtClean="0"/>
              <a:t> </a:t>
            </a:r>
            <a:r>
              <a:rPr lang="en-US" dirty="0" smtClean="0"/>
              <a:t>https://</a:t>
            </a:r>
            <a:r>
              <a:rPr lang="en-US" dirty="0" err="1" smtClean="0"/>
              <a:t>pagewizz.com</a:t>
            </a:r>
            <a:r>
              <a:rPr lang="en-US" dirty="0" smtClean="0"/>
              <a:t>/edelsteine-1/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1F5FEE-0D2A-6E4B-9C0E-53FB0F47E0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784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CSV =&gt; Neo4J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=Eh_79goBRUk</a:t>
            </a:r>
          </a:p>
          <a:p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1F5FEE-0D2A-6E4B-9C0E-53FB0F47E04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24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characteristics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RDF stores (aka triple stores)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relevant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graph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de-DE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rather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pompous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saying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but also explicit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descriptions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meaning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RDF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community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often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explicit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descriptions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ontologies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In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you’re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familiar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concept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ontology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readable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description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domain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typically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includes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vocabulary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specification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inter-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imposing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such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domain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also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known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schema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In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both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schema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ontology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interchangeably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explicitly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described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semantics</a:t>
            </a:r>
            <a:r>
              <a:rPr lang="de-DE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de-DE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dirty="0" smtClean="0"/>
              <a:t>https://</a:t>
            </a:r>
            <a:r>
              <a:rPr lang="de-DE" dirty="0" err="1" smtClean="0"/>
              <a:t>github.com</a:t>
            </a:r>
            <a:r>
              <a:rPr lang="de-DE" dirty="0" smtClean="0"/>
              <a:t>/</a:t>
            </a:r>
            <a:r>
              <a:rPr lang="de-DE" dirty="0" err="1" smtClean="0"/>
              <a:t>SciGraph</a:t>
            </a:r>
            <a:r>
              <a:rPr lang="de-DE" dirty="0" smtClean="0"/>
              <a:t>/</a:t>
            </a:r>
            <a:r>
              <a:rPr lang="de-DE" dirty="0" err="1" smtClean="0"/>
              <a:t>SciGraph</a:t>
            </a:r>
            <a:r>
              <a:rPr lang="de-DE" dirty="0" smtClean="0"/>
              <a:t>/</a:t>
            </a:r>
            <a:r>
              <a:rPr lang="de-DE" dirty="0" err="1" smtClean="0"/>
              <a:t>wiki</a:t>
            </a:r>
            <a:r>
              <a:rPr lang="de-DE" dirty="0" smtClean="0"/>
              <a:t>/Neo4jMapping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1F5FEE-0D2A-6E4B-9C0E-53FB0F47E04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08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003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5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440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435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1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90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398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6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83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602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EC262A-A221-1343-90F5-940744F870AF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25555-6E58-5648-A453-C4DA23B7FD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3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Relationship Id="rId3" Type="http://schemas.openxmlformats.org/officeDocument/2006/relationships/image" Target="../media/image2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Relationship Id="rId3" Type="http://schemas.openxmlformats.org/officeDocument/2006/relationships/image" Target="../media/image2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5" Type="http://schemas.openxmlformats.org/officeDocument/2006/relationships/image" Target="../media/image28.tiff"/><Relationship Id="rId6" Type="http://schemas.openxmlformats.org/officeDocument/2006/relationships/image" Target="../media/image2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5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5" Type="http://schemas.openxmlformats.org/officeDocument/2006/relationships/image" Target="../media/image20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0" y="1438835"/>
            <a:ext cx="12192000" cy="547295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People do mining </a:t>
            </a:r>
            <a:r>
              <a:rPr lang="is-IS" dirty="0" smtClean="0"/>
              <a:t>… for centuries!</a:t>
            </a:r>
            <a:endParaRPr lang="en-US" dirty="0"/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6625" y="4403244"/>
            <a:ext cx="3801037" cy="2368956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452" y="1623453"/>
            <a:ext cx="3276599" cy="1834896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23453"/>
            <a:ext cx="4139463" cy="2754625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4556" y="3498690"/>
            <a:ext cx="5813611" cy="327351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1839" y="1616891"/>
            <a:ext cx="2767217" cy="1841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760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776" y="0"/>
            <a:ext cx="10303099" cy="6858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4363602" y="5582692"/>
            <a:ext cx="3535776" cy="1077218"/>
          </a:xfrm>
          <a:prstGeom prst="rect">
            <a:avLst/>
          </a:prstGeom>
          <a:noFill/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2060"/>
                </a:solidFill>
                <a:effectLst>
                  <a:glow rad="266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Big Data Processing:</a:t>
            </a:r>
            <a:br>
              <a:rPr lang="en-US" sz="3200" dirty="0" smtClean="0">
                <a:solidFill>
                  <a:srgbClr val="002060"/>
                </a:solidFill>
                <a:effectLst>
                  <a:glow rad="266700">
                    <a:schemeClr val="accent4">
                      <a:satMod val="175000"/>
                      <a:alpha val="40000"/>
                    </a:schemeClr>
                  </a:glow>
                </a:effectLst>
              </a:rPr>
            </a:br>
            <a:r>
              <a:rPr lang="en-US" sz="3200" dirty="0" smtClean="0">
                <a:solidFill>
                  <a:srgbClr val="002060"/>
                </a:solidFill>
                <a:effectLst>
                  <a:glow rad="266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e.g., with Hadoop</a:t>
            </a:r>
            <a:endParaRPr lang="en-US" sz="3200" dirty="0">
              <a:solidFill>
                <a:srgbClr val="002060"/>
              </a:solidFill>
              <a:effectLst>
                <a:glow rad="2667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378" y="27335"/>
            <a:ext cx="33020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52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764" y="0"/>
            <a:ext cx="10293433" cy="6858000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4400" y="153988"/>
            <a:ext cx="1270000" cy="153670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1059865" y="6071"/>
            <a:ext cx="5721118" cy="1077218"/>
          </a:xfrm>
          <a:prstGeom prst="rect">
            <a:avLst/>
          </a:prstGeom>
          <a:noFill/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2060"/>
                </a:solidFill>
                <a:effectLst>
                  <a:glow rad="266700">
                    <a:srgbClr val="FFC000">
                      <a:alpha val="40000"/>
                    </a:srgbClr>
                  </a:glow>
                </a:effectLst>
              </a:rPr>
              <a:t>Big Graph Processing on Hadoop:</a:t>
            </a:r>
            <a:br>
              <a:rPr lang="en-US" sz="3200" dirty="0" smtClean="0">
                <a:solidFill>
                  <a:srgbClr val="002060"/>
                </a:solidFill>
                <a:effectLst>
                  <a:glow rad="266700">
                    <a:srgbClr val="FFC000">
                      <a:alpha val="40000"/>
                    </a:srgbClr>
                  </a:glow>
                </a:effectLst>
              </a:rPr>
            </a:br>
            <a:r>
              <a:rPr lang="en-US" sz="3200" dirty="0" smtClean="0">
                <a:solidFill>
                  <a:srgbClr val="002060"/>
                </a:solidFill>
                <a:effectLst>
                  <a:glow rad="266700">
                    <a:srgbClr val="FFC000">
                      <a:alpha val="40000"/>
                    </a:srgbClr>
                  </a:glow>
                </a:effectLst>
              </a:rPr>
              <a:t>e.g., with </a:t>
            </a:r>
            <a:r>
              <a:rPr lang="en-US" sz="3200" dirty="0" err="1" smtClean="0">
                <a:solidFill>
                  <a:srgbClr val="002060"/>
                </a:solidFill>
                <a:effectLst>
                  <a:glow rad="266700">
                    <a:srgbClr val="FFC000">
                      <a:alpha val="40000"/>
                    </a:srgbClr>
                  </a:glow>
                </a:effectLst>
              </a:rPr>
              <a:t>Giraph</a:t>
            </a:r>
            <a:endParaRPr lang="en-US" sz="3200" dirty="0">
              <a:solidFill>
                <a:srgbClr val="002060"/>
              </a:solidFill>
              <a:effectLst>
                <a:glow rad="266700">
                  <a:srgbClr val="FFC0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873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9213273" y="0"/>
            <a:ext cx="2978727" cy="6932831"/>
          </a:xfrm>
          <a:prstGeom prst="rect">
            <a:avLst/>
          </a:prstGeom>
          <a:solidFill>
            <a:srgbClr val="000436"/>
          </a:solidFill>
          <a:effectLst>
            <a:glow rad="127000">
              <a:srgbClr val="00206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403310" cy="693283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58594"/>
            <a:ext cx="1040331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Project Name should stand for: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is-IS" dirty="0" smtClean="0"/>
              <a:t>	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676400" y="94169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Graphs, Hadoop, and the entire ecosystem </a:t>
            </a:r>
            <a:r>
              <a:rPr lang="is-IS" dirty="0" smtClean="0">
                <a:solidFill>
                  <a:schemeClr val="bg1"/>
                </a:solidFill>
              </a:rPr>
              <a:t>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1661" y="4292436"/>
            <a:ext cx="1886519" cy="1351919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1661" y="1995058"/>
            <a:ext cx="1881149" cy="2175164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7123" y="5727485"/>
            <a:ext cx="1883312" cy="1050167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18125" y="147796"/>
            <a:ext cx="2494685" cy="172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7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 txBox="1">
            <a:spLocks/>
          </p:cNvSpPr>
          <p:nvPr/>
        </p:nvSpPr>
        <p:spPr>
          <a:xfrm>
            <a:off x="9045388" y="0"/>
            <a:ext cx="3146612" cy="2168151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Idea &amp; Vision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Material</a:t>
            </a:r>
          </a:p>
          <a:p>
            <a:r>
              <a:rPr lang="en-US" dirty="0" smtClean="0">
                <a:solidFill>
                  <a:srgbClr val="00B0F0"/>
                </a:solidFill>
              </a:rPr>
              <a:t>Skills / Methods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Tools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9045388" cy="1325563"/>
          </a:xfrm>
        </p:spPr>
        <p:txBody>
          <a:bodyPr/>
          <a:lstStyle/>
          <a:p>
            <a:pPr algn="ctr"/>
            <a:r>
              <a:rPr lang="en-US" dirty="0" smtClean="0"/>
              <a:t>Semantic Logging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45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9045388" cy="1325563"/>
          </a:xfrm>
        </p:spPr>
        <p:txBody>
          <a:bodyPr/>
          <a:lstStyle/>
          <a:p>
            <a:pPr algn="ctr"/>
            <a:r>
              <a:rPr lang="en-US" dirty="0" smtClean="0"/>
              <a:t>Data Science Process Model (DSPM)</a:t>
            </a:r>
            <a:endParaRPr lang="en-US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9045388" y="0"/>
            <a:ext cx="3146612" cy="2168151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Idea &amp; Vision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Material</a:t>
            </a:r>
          </a:p>
          <a:p>
            <a:r>
              <a:rPr lang="en-US" dirty="0" smtClean="0">
                <a:solidFill>
                  <a:srgbClr val="00B0F0"/>
                </a:solidFill>
              </a:rPr>
              <a:t>Skills / Methods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Tools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50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2"/>
          <p:cNvSpPr txBox="1">
            <a:spLocks/>
          </p:cNvSpPr>
          <p:nvPr/>
        </p:nvSpPr>
        <p:spPr>
          <a:xfrm>
            <a:off x="9045388" y="0"/>
            <a:ext cx="3146612" cy="2168151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Idea &amp; Vision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Material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Skills / Methods</a:t>
            </a:r>
          </a:p>
          <a:p>
            <a:r>
              <a:rPr lang="en-US" dirty="0" smtClean="0">
                <a:solidFill>
                  <a:srgbClr val="00B0F0"/>
                </a:solidFill>
              </a:rPr>
              <a:t>Tools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5" name="Bild 4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6" b="9877"/>
          <a:stretch/>
        </p:blipFill>
        <p:spPr bwMode="auto">
          <a:xfrm>
            <a:off x="1221241" y="2306701"/>
            <a:ext cx="7060492" cy="43030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9045388" cy="1325563"/>
          </a:xfrm>
        </p:spPr>
        <p:txBody>
          <a:bodyPr/>
          <a:lstStyle/>
          <a:p>
            <a:pPr algn="ctr"/>
            <a:r>
              <a:rPr lang="en-US" dirty="0" err="1" smtClean="0"/>
              <a:t>Etosha</a:t>
            </a:r>
            <a:r>
              <a:rPr lang="en-US" dirty="0" smtClean="0"/>
              <a:t> Toolbox</a:t>
            </a:r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9045388" y="2951018"/>
            <a:ext cx="296215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 extractors</a:t>
            </a:r>
            <a:br>
              <a:rPr lang="en-US" dirty="0" smtClean="0"/>
            </a:br>
            <a:r>
              <a:rPr lang="en-US" dirty="0" smtClean="0"/>
              <a:t>Data transformers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Ontology based orchestration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People and Machines  </a:t>
            </a:r>
            <a:br>
              <a:rPr lang="en-US" dirty="0" smtClean="0"/>
            </a:br>
            <a:r>
              <a:rPr lang="en-US" dirty="0" smtClean="0"/>
              <a:t>contribute facts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Closed feedback-loops</a:t>
            </a:r>
          </a:p>
          <a:p>
            <a:r>
              <a:rPr lang="en-US" dirty="0" smtClean="0"/>
              <a:t>Iterative approach </a:t>
            </a:r>
          </a:p>
          <a:p>
            <a:endParaRPr lang="en-US" dirty="0"/>
          </a:p>
          <a:p>
            <a:r>
              <a:rPr lang="en-US" dirty="0" smtClean="0"/>
              <a:t>Scalable environment</a:t>
            </a:r>
            <a:endParaRPr lang="en-US" dirty="0"/>
          </a:p>
        </p:txBody>
      </p:sp>
      <p:sp>
        <p:nvSpPr>
          <p:cNvPr id="9" name="Rechteck 8"/>
          <p:cNvSpPr/>
          <p:nvPr/>
        </p:nvSpPr>
        <p:spPr>
          <a:xfrm>
            <a:off x="1" y="0"/>
            <a:ext cx="1163212" cy="6858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394912" y="2305596"/>
            <a:ext cx="34015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P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R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O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T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O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T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Y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P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48365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/>
        </p:nvSpPr>
        <p:spPr>
          <a:xfrm>
            <a:off x="1" y="0"/>
            <a:ext cx="1163212" cy="6858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9045388" y="0"/>
            <a:ext cx="3146612" cy="2168151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Idea &amp; Vision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Material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Skills / Methods</a:t>
            </a:r>
          </a:p>
          <a:p>
            <a:r>
              <a:rPr lang="en-US" dirty="0" smtClean="0">
                <a:solidFill>
                  <a:srgbClr val="00B0F0"/>
                </a:solidFill>
              </a:rPr>
              <a:t>Tools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5" name="Inhaltsplatzhalter 4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649" y="-151093"/>
            <a:ext cx="7027303" cy="7304927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9045388" y="2632358"/>
            <a:ext cx="312194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Multi-layer metadata capturing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Operational metrics</a:t>
            </a:r>
            <a:br>
              <a:rPr lang="en-US" dirty="0" smtClean="0"/>
            </a:br>
            <a:r>
              <a:rPr lang="en-US" dirty="0" smtClean="0"/>
              <a:t>Metrics about fast &amp; static data</a:t>
            </a:r>
            <a:br>
              <a:rPr lang="en-US" dirty="0" smtClean="0"/>
            </a:br>
            <a:r>
              <a:rPr lang="en-US" dirty="0" smtClean="0"/>
              <a:t>Business metrics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Contextualized presentation</a:t>
            </a:r>
            <a:br>
              <a:rPr lang="en-US" dirty="0" smtClean="0"/>
            </a:br>
            <a:r>
              <a:rPr lang="en-US" dirty="0" smtClean="0"/>
              <a:t>Ad-hoc queries </a:t>
            </a:r>
            <a:br>
              <a:rPr lang="en-US" dirty="0" smtClean="0"/>
            </a:br>
            <a:r>
              <a:rPr lang="en-US" dirty="0" smtClean="0"/>
              <a:t>Graph-analytics</a:t>
            </a:r>
          </a:p>
          <a:p>
            <a:endParaRPr lang="en-US" dirty="0"/>
          </a:p>
          <a:p>
            <a:r>
              <a:rPr lang="en-US" b="1" dirty="0" smtClean="0">
                <a:solidFill>
                  <a:srgbClr val="00B0F0"/>
                </a:solidFill>
              </a:rPr>
              <a:t>&gt; Knowledge exposure</a:t>
            </a:r>
            <a:br>
              <a:rPr lang="en-US" b="1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/>
            </a:r>
            <a:br>
              <a:rPr lang="en-US" b="1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&gt; Self-Service DS and BI speak </a:t>
            </a:r>
            <a:br>
              <a:rPr lang="en-US" b="1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   the same language.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388286" y="379811"/>
            <a:ext cx="386644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I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N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I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T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I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A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L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/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I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M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P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L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E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M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E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N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T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A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T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I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O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N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20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5503"/>
            <a:ext cx="12192000" cy="1325563"/>
          </a:xfrm>
          <a:solidFill>
            <a:srgbClr val="00B0F0"/>
          </a:solidFill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Results: </a:t>
            </a:r>
            <a:r>
              <a:rPr lang="en-US" sz="4000" b="1" dirty="0" smtClean="0">
                <a:solidFill>
                  <a:schemeClr val="bg1"/>
                </a:solidFill>
                <a:latin typeface="+mn-lt"/>
              </a:rPr>
              <a:t>Access to </a:t>
            </a:r>
            <a:r>
              <a:rPr lang="en-US" sz="4000" b="1" i="1" dirty="0" smtClean="0">
                <a:solidFill>
                  <a:schemeClr val="bg1"/>
                </a:solidFill>
                <a:latin typeface="+mn-lt"/>
              </a:rPr>
              <a:t>Facts</a:t>
            </a:r>
            <a:r>
              <a:rPr lang="en-US" sz="4000" b="1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4000" b="1" i="1" dirty="0" smtClean="0">
                <a:solidFill>
                  <a:schemeClr val="bg1"/>
                </a:solidFill>
                <a:latin typeface="+mn-lt"/>
              </a:rPr>
              <a:t>&amp;</a:t>
            </a:r>
            <a:r>
              <a:rPr lang="en-US" sz="4000" b="1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4000" b="1" i="1" dirty="0" smtClean="0">
                <a:solidFill>
                  <a:schemeClr val="bg1"/>
                </a:solidFill>
                <a:latin typeface="+mn-lt"/>
              </a:rPr>
              <a:t>Context</a:t>
            </a:r>
            <a:r>
              <a:rPr lang="en-US" sz="4000" b="1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4000" dirty="0" smtClean="0">
                <a:solidFill>
                  <a:schemeClr val="bg1"/>
                </a:solidFill>
              </a:rPr>
              <a:t>of Critical Processes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4" name="Inhaltsplatzhalter 3"/>
          <p:cNvPicPr>
            <a:picLocks noGrp="1"/>
          </p:cNvPicPr>
          <p:nvPr>
            <p:ph idx="1"/>
          </p:nvPr>
        </p:nvPicPr>
        <p:blipFill rotWithShape="1">
          <a:blip r:embed="rId2"/>
          <a:srcRect t="8296" b="5224"/>
          <a:stretch/>
        </p:blipFill>
        <p:spPr bwMode="auto">
          <a:xfrm>
            <a:off x="1154137" y="1435660"/>
            <a:ext cx="9883725" cy="53282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4344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5503"/>
            <a:ext cx="12192000" cy="1325563"/>
          </a:xfrm>
          <a:solidFill>
            <a:srgbClr val="00B0F0"/>
          </a:solidFill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Results: </a:t>
            </a:r>
            <a:r>
              <a:rPr lang="en-US" sz="4000" b="1" dirty="0" smtClean="0">
                <a:solidFill>
                  <a:schemeClr val="bg1"/>
                </a:solidFill>
                <a:latin typeface="+mn-lt"/>
              </a:rPr>
              <a:t>Flexibility and Collaboration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11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9271" y="2388891"/>
            <a:ext cx="7942729" cy="446910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People use computers </a:t>
            </a:r>
            <a:r>
              <a:rPr lang="is-IS" dirty="0" smtClean="0"/>
              <a:t>… </a:t>
            </a:r>
            <a:r>
              <a:rPr lang="en-US" dirty="0" smtClean="0"/>
              <a:t>for decades!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254" y="2388891"/>
            <a:ext cx="3602809" cy="2269611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557063" y="4857981"/>
            <a:ext cx="362176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1938 </a:t>
            </a:r>
            <a:br>
              <a:rPr lang="en-US" b="1" dirty="0" smtClean="0"/>
            </a:br>
            <a:r>
              <a:rPr lang="en-US" dirty="0" smtClean="0"/>
              <a:t>Z1: World’s first free programmable </a:t>
            </a:r>
            <a:br>
              <a:rPr lang="en-US" dirty="0" smtClean="0"/>
            </a:br>
            <a:r>
              <a:rPr lang="en-US" dirty="0" smtClean="0"/>
              <a:t>device, created by Conrad </a:t>
            </a:r>
            <a:r>
              <a:rPr lang="en-US" dirty="0" err="1" smtClean="0"/>
              <a:t>Zuse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7344149" y="2065725"/>
            <a:ext cx="46937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dirty="0"/>
              <a:t>U.S. Department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 smtClean="0"/>
              <a:t>Energy</a:t>
            </a:r>
            <a:r>
              <a:rPr lang="de-DE" dirty="0" smtClean="0"/>
              <a:t> </a:t>
            </a:r>
            <a:r>
              <a:rPr lang="de-DE" dirty="0" err="1" smtClean="0"/>
              <a:t>uses</a:t>
            </a:r>
            <a:r>
              <a:rPr lang="de-DE" dirty="0" smtClean="0"/>
              <a:t> Intel</a:t>
            </a:r>
            <a:br>
              <a:rPr lang="de-DE" dirty="0" smtClean="0"/>
            </a:br>
            <a:r>
              <a:rPr lang="de-DE" dirty="0" smtClean="0"/>
              <a:t>Supercomputer </a:t>
            </a:r>
            <a:r>
              <a:rPr lang="de-DE" dirty="0"/>
              <a:t>at </a:t>
            </a:r>
            <a:r>
              <a:rPr lang="de-DE" dirty="0" err="1"/>
              <a:t>Argonne</a:t>
            </a:r>
            <a:r>
              <a:rPr lang="de-DE" dirty="0"/>
              <a:t> National </a:t>
            </a:r>
            <a:r>
              <a:rPr lang="de-DE" dirty="0" smtClean="0"/>
              <a:t>Laboratory.</a:t>
            </a:r>
            <a:br>
              <a:rPr lang="de-DE" dirty="0" smtClean="0"/>
            </a:br>
            <a:r>
              <a:rPr lang="de-DE" b="1" dirty="0" smtClean="0"/>
              <a:t>2015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47944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 do mining </a:t>
            </a:r>
            <a:r>
              <a:rPr lang="is-IS" dirty="0" smtClean="0"/>
              <a:t>… for centuries!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874" y="1825624"/>
            <a:ext cx="4303926" cy="2410199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75011"/>
            <a:ext cx="3492500" cy="23241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4968928" y="1922929"/>
            <a:ext cx="2254143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smtClean="0">
                <a:solidFill>
                  <a:schemeClr val="bg1"/>
                </a:solidFill>
              </a:rPr>
              <a:t>DATA</a:t>
            </a:r>
            <a:br>
              <a:rPr lang="en-US" sz="4800" b="1" smtClean="0">
                <a:solidFill>
                  <a:schemeClr val="bg1"/>
                </a:solidFill>
              </a:rPr>
            </a:br>
            <a:r>
              <a:rPr lang="en-US" sz="4800" b="1" smtClean="0">
                <a:solidFill>
                  <a:schemeClr val="bg1"/>
                </a:solidFill>
              </a:rPr>
              <a:t/>
            </a:r>
            <a:br>
              <a:rPr lang="en-US" sz="4800" b="1" smtClean="0">
                <a:solidFill>
                  <a:schemeClr val="bg1"/>
                </a:solidFill>
              </a:rPr>
            </a:br>
            <a:r>
              <a:rPr lang="en-US" sz="4800" b="1" smtClean="0">
                <a:solidFill>
                  <a:schemeClr val="bg1"/>
                </a:solidFill>
              </a:rPr>
              <a:t/>
            </a:r>
            <a:br>
              <a:rPr lang="en-US" sz="4800" b="1" smtClean="0">
                <a:solidFill>
                  <a:schemeClr val="bg1"/>
                </a:solidFill>
              </a:rPr>
            </a:br>
            <a:r>
              <a:rPr lang="en-US" sz="4800" b="1" smtClean="0">
                <a:solidFill>
                  <a:schemeClr val="bg1"/>
                </a:solidFill>
              </a:rPr>
              <a:t/>
            </a:r>
            <a:br>
              <a:rPr lang="en-US" sz="4800" b="1" smtClean="0">
                <a:solidFill>
                  <a:schemeClr val="bg1"/>
                </a:solidFill>
              </a:rPr>
            </a:br>
            <a:r>
              <a:rPr lang="en-US" sz="4800" b="1" smtClean="0">
                <a:solidFill>
                  <a:schemeClr val="bg1"/>
                </a:solidFill>
              </a:rPr>
              <a:t>MINING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26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98869"/>
            <a:ext cx="10515600" cy="1325563"/>
          </a:xfrm>
        </p:spPr>
        <p:txBody>
          <a:bodyPr>
            <a:normAutofit/>
          </a:bodyPr>
          <a:lstStyle/>
          <a:p>
            <a:r>
              <a:rPr lang="en-US" sz="3800" dirty="0" smtClean="0">
                <a:solidFill>
                  <a:srgbClr val="00B0F0"/>
                </a:solidFill>
              </a:rPr>
              <a:t>If data is the new oil </a:t>
            </a:r>
            <a:r>
              <a:rPr lang="is-IS" sz="3800" dirty="0" smtClean="0">
                <a:solidFill>
                  <a:srgbClr val="00B0F0"/>
                </a:solidFill>
              </a:rPr>
              <a:t>…</a:t>
            </a:r>
            <a:endParaRPr lang="en-US" sz="3800" dirty="0">
              <a:solidFill>
                <a:srgbClr val="00B0F0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20275" y="5230490"/>
            <a:ext cx="5371725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3800" dirty="0" smtClean="0">
                <a:solidFill>
                  <a:srgbClr val="00B0F0"/>
                </a:solidFill>
                <a:latin typeface="+mj-lt"/>
              </a:rPr>
              <a:t>… </a:t>
            </a:r>
            <a:r>
              <a:rPr lang="en-US" sz="3800" dirty="0" smtClean="0">
                <a:solidFill>
                  <a:srgbClr val="00B0F0"/>
                </a:solidFill>
                <a:latin typeface="+mj-lt"/>
              </a:rPr>
              <a:t>metadata are nuggets and brilliants of our age.</a:t>
            </a:r>
            <a:endParaRPr lang="en-US" sz="3800" dirty="0">
              <a:solidFill>
                <a:srgbClr val="00B0F0"/>
              </a:solidFill>
              <a:latin typeface="+mj-lt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08301"/>
            <a:ext cx="5705286" cy="4896882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8089" y="756588"/>
            <a:ext cx="3492500" cy="23241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0275" y="2631379"/>
            <a:ext cx="2450725" cy="2450725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3145" y="370024"/>
            <a:ext cx="1997449" cy="132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24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29575" y="461683"/>
            <a:ext cx="3657600" cy="3022600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636" y="537883"/>
            <a:ext cx="3657600" cy="28702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7250" y="3145944"/>
            <a:ext cx="2857500" cy="285750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04825" y="3630706"/>
            <a:ext cx="4085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Diamonds:</a:t>
            </a:r>
            <a:r>
              <a:rPr lang="en-US" dirty="0" smtClean="0"/>
              <a:t> beautiful even as raw material</a:t>
            </a:r>
            <a:endParaRPr lang="en-US" dirty="0"/>
          </a:p>
        </p:txBody>
      </p:sp>
      <p:sp>
        <p:nvSpPr>
          <p:cNvPr id="9" name="Textfeld 8"/>
          <p:cNvSpPr txBox="1"/>
          <p:nvPr/>
        </p:nvSpPr>
        <p:spPr>
          <a:xfrm>
            <a:off x="8293542" y="3630706"/>
            <a:ext cx="3154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Brilliant:</a:t>
            </a:r>
            <a:r>
              <a:rPr lang="en-US" dirty="0" smtClean="0"/>
              <a:t> result of expert’s work</a:t>
            </a:r>
            <a:endParaRPr lang="en-US" dirty="0"/>
          </a:p>
        </p:txBody>
      </p:sp>
      <p:sp>
        <p:nvSpPr>
          <p:cNvPr id="10" name="Textfeld 9"/>
          <p:cNvSpPr txBox="1"/>
          <p:nvPr/>
        </p:nvSpPr>
        <p:spPr>
          <a:xfrm>
            <a:off x="4337236" y="5866590"/>
            <a:ext cx="3692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Even more exciting </a:t>
            </a:r>
            <a:r>
              <a:rPr lang="en-US" b="1" smtClean="0"/>
              <a:t>in combination </a:t>
            </a:r>
            <a:br>
              <a:rPr lang="en-US" b="1" smtClean="0"/>
            </a:br>
            <a:r>
              <a:rPr lang="en-US" b="1" smtClean="0"/>
              <a:t>with </a:t>
            </a:r>
            <a:r>
              <a:rPr lang="en-US" b="1" dirty="0" smtClean="0"/>
              <a:t>other material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1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8848162" y="0"/>
            <a:ext cx="3343837" cy="27747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848165" y="3279032"/>
            <a:ext cx="3146612" cy="2168151"/>
          </a:xfrm>
        </p:spPr>
        <p:txBody>
          <a:bodyPr/>
          <a:lstStyle/>
          <a:p>
            <a:r>
              <a:rPr lang="en-US" dirty="0" smtClean="0"/>
              <a:t>Idea &amp; Vision</a:t>
            </a:r>
          </a:p>
          <a:p>
            <a:r>
              <a:rPr lang="en-US" dirty="0" smtClean="0"/>
              <a:t>Material</a:t>
            </a:r>
          </a:p>
          <a:p>
            <a:r>
              <a:rPr lang="en-US" dirty="0" smtClean="0"/>
              <a:t>Skills / Methods</a:t>
            </a:r>
          </a:p>
          <a:p>
            <a:r>
              <a:rPr lang="en-US" dirty="0" smtClean="0"/>
              <a:t>Tools</a:t>
            </a:r>
            <a:endParaRPr lang="en-US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r="2828"/>
          <a:stretch/>
        </p:blipFill>
        <p:spPr>
          <a:xfrm>
            <a:off x="-1143000" y="0"/>
            <a:ext cx="9991165" cy="6858000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8848165" y="606612"/>
            <a:ext cx="3343836" cy="21681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3600" b="1" dirty="0" smtClean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36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3600" b="1" dirty="0" smtClean="0">
                <a:solidFill>
                  <a:srgbClr val="00B0F0"/>
                </a:solidFill>
              </a:rPr>
              <a:t>Success Factors:</a:t>
            </a:r>
            <a:endParaRPr lang="en-US" sz="36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55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6414244" y="4083237"/>
            <a:ext cx="5777756" cy="288233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el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Be Careful With Initial Success !!!</a:t>
            </a:r>
            <a:endParaRPr lang="en-US" dirty="0"/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8879545" y="2011363"/>
            <a:ext cx="2438400" cy="1817687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554" y="4597975"/>
            <a:ext cx="2393497" cy="1795123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1583" y="4473003"/>
            <a:ext cx="2004786" cy="2000777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7144437" y="5746767"/>
            <a:ext cx="1609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00B0F0"/>
                </a:solidFill>
              </a:rPr>
              <a:t>Professional</a:t>
            </a:r>
            <a:br>
              <a:rPr lang="en-US" b="1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Management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12" name="Bild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554" y="1862833"/>
            <a:ext cx="2393497" cy="2326479"/>
          </a:xfrm>
          <a:prstGeom prst="rect">
            <a:avLst/>
          </a:prstGeom>
        </p:spPr>
      </p:pic>
      <p:sp>
        <p:nvSpPr>
          <p:cNvPr id="13" name="Textfeld 12"/>
          <p:cNvSpPr txBox="1"/>
          <p:nvPr/>
        </p:nvSpPr>
        <p:spPr>
          <a:xfrm>
            <a:off x="3414703" y="1862833"/>
            <a:ext cx="25557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It is hard to believe what </a:t>
            </a:r>
            <a:br>
              <a:rPr lang="en-US" dirty="0" smtClean="0"/>
            </a:br>
            <a:r>
              <a:rPr lang="en-US" dirty="0" smtClean="0"/>
              <a:t>you can get and which </a:t>
            </a:r>
            <a:br>
              <a:rPr lang="en-US" dirty="0" smtClean="0"/>
            </a:br>
            <a:r>
              <a:rPr lang="en-US" dirty="0" smtClean="0"/>
              <a:t>options arise 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14" name="Textfeld 13"/>
          <p:cNvSpPr txBox="1"/>
          <p:nvPr/>
        </p:nvSpPr>
        <p:spPr>
          <a:xfrm>
            <a:off x="6834080" y="3182955"/>
            <a:ext cx="1919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err="1" smtClean="0"/>
              <a:t>Overwhelming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Excitement</a:t>
            </a:r>
            <a:r>
              <a:rPr lang="de-DE" dirty="0" smtClean="0"/>
              <a:t> ...</a:t>
            </a:r>
            <a:endParaRPr lang="en-US" dirty="0"/>
          </a:p>
        </p:txBody>
      </p:sp>
      <p:sp>
        <p:nvSpPr>
          <p:cNvPr id="15" name="Textfeld 14"/>
          <p:cNvSpPr txBox="1"/>
          <p:nvPr/>
        </p:nvSpPr>
        <p:spPr>
          <a:xfrm>
            <a:off x="3414703" y="4597975"/>
            <a:ext cx="1483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Start new activities </a:t>
            </a: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41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9045388" cy="1325563"/>
          </a:xfrm>
        </p:spPr>
        <p:txBody>
          <a:bodyPr/>
          <a:lstStyle/>
          <a:p>
            <a:pPr algn="ctr"/>
            <a:r>
              <a:rPr lang="en-US" dirty="0" smtClean="0"/>
              <a:t>Think Data Driven! 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11306" y="2342962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Build a mid-term or better a </a:t>
            </a:r>
            <a:r>
              <a:rPr lang="en-US" b="1" dirty="0" smtClean="0"/>
              <a:t>long-term strategy.</a:t>
            </a:r>
            <a:br>
              <a:rPr lang="en-US" b="1" dirty="0" smtClean="0"/>
            </a:br>
            <a:endParaRPr lang="en-US" b="1" dirty="0" smtClean="0"/>
          </a:p>
          <a:p>
            <a:r>
              <a:rPr lang="en-US" dirty="0" smtClean="0"/>
              <a:t>Stay independent of a particular technology or tool.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00B0F0"/>
                </a:solidFill>
              </a:rPr>
              <a:t>Not the fancy toolset but rather </a:t>
            </a:r>
            <a:r>
              <a:rPr lang="en-US" b="1" u="sng" dirty="0" smtClean="0">
                <a:solidFill>
                  <a:srgbClr val="00B0F0"/>
                </a:solidFill>
              </a:rPr>
              <a:t>data</a:t>
            </a:r>
            <a:r>
              <a:rPr lang="en-US" dirty="0" smtClean="0">
                <a:solidFill>
                  <a:srgbClr val="00B0F0"/>
                </a:solidFill>
              </a:rPr>
              <a:t> is what matters most.</a:t>
            </a:r>
            <a:br>
              <a:rPr lang="en-US" dirty="0" smtClean="0">
                <a:solidFill>
                  <a:srgbClr val="00B0F0"/>
                </a:solidFill>
              </a:rPr>
            </a:br>
            <a:endParaRPr lang="en-US" dirty="0" smtClean="0">
              <a:solidFill>
                <a:srgbClr val="00B0F0"/>
              </a:solidFill>
            </a:endParaRPr>
          </a:p>
          <a:p>
            <a:r>
              <a:rPr lang="en-US" dirty="0" smtClean="0"/>
              <a:t>After initial success you should slow down and control speed of expansion.</a:t>
            </a:r>
          </a:p>
          <a:p>
            <a:r>
              <a:rPr lang="en-US" dirty="0" smtClean="0"/>
              <a:t>Focus on: </a:t>
            </a:r>
            <a:r>
              <a:rPr lang="en-US" b="1" dirty="0" smtClean="0"/>
              <a:t>maximized accessibility</a:t>
            </a:r>
            <a:r>
              <a:rPr lang="en-US" dirty="0" smtClean="0"/>
              <a:t>.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00B0F0"/>
                </a:solidFill>
              </a:rPr>
              <a:t>Google’s goal was to make the data of the internet accessible. </a:t>
            </a:r>
            <a:br>
              <a:rPr lang="en-US" dirty="0" smtClean="0">
                <a:solidFill>
                  <a:srgbClr val="00B0F0"/>
                </a:solidFill>
              </a:rPr>
            </a:br>
            <a:r>
              <a:rPr lang="en-US" dirty="0" smtClean="0">
                <a:solidFill>
                  <a:srgbClr val="00B0F0"/>
                </a:solidFill>
              </a:rPr>
              <a:t/>
            </a:r>
            <a:br>
              <a:rPr lang="en-US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You should become your own Google!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9045388" y="0"/>
            <a:ext cx="3146612" cy="2168151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B0F0"/>
                </a:solidFill>
              </a:rPr>
              <a:t>Idea &amp; Vision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Material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Skills / Methods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Tools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26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9045388" cy="1325563"/>
          </a:xfrm>
        </p:spPr>
        <p:txBody>
          <a:bodyPr/>
          <a:lstStyle/>
          <a:p>
            <a:pPr algn="ctr"/>
            <a:r>
              <a:rPr lang="en-US" dirty="0" smtClean="0"/>
              <a:t>Dataset Profiles / Flow Descriptors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>
          <a:xfrm>
            <a:off x="838200" y="2296680"/>
            <a:ext cx="10515600" cy="4351338"/>
          </a:xfrm>
        </p:spPr>
        <p:txBody>
          <a:bodyPr/>
          <a:lstStyle/>
          <a:p>
            <a:r>
              <a:rPr lang="en-US" sz="3600" dirty="0" smtClean="0"/>
              <a:t>Our material is metadata: </a:t>
            </a:r>
            <a:br>
              <a:rPr lang="en-US" sz="3600" dirty="0" smtClean="0"/>
            </a:br>
            <a:endParaRPr lang="en-US" sz="3600" dirty="0" smtClean="0"/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rgbClr val="00B0F0"/>
                </a:solidFill>
              </a:rPr>
              <a:t>Data about data : </a:t>
            </a:r>
            <a:r>
              <a:rPr lang="en-US" dirty="0" smtClean="0"/>
              <a:t>descriptive data, Dublin core metadata model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rgbClr val="00B0F0"/>
                </a:solidFill>
              </a:rPr>
              <a:t>Derived data : </a:t>
            </a:r>
            <a:r>
              <a:rPr lang="en-US" dirty="0" smtClean="0"/>
              <a:t>statistics extracted from documents or corpus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rgbClr val="00B0F0"/>
                </a:solidFill>
              </a:rPr>
              <a:t>Results of ML procedures : </a:t>
            </a:r>
            <a:r>
              <a:rPr lang="en-US" dirty="0" smtClean="0"/>
              <a:t>extracted structure and learned models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rgbClr val="00B0F0"/>
                </a:solidFill>
              </a:rPr>
              <a:t>Outcome of Crowd based operations : </a:t>
            </a:r>
            <a:r>
              <a:rPr lang="en-US" dirty="0" smtClean="0"/>
              <a:t>Wikipedia with its inherent structure, communication logs, access and edit history.</a:t>
            </a:r>
          </a:p>
          <a:p>
            <a:endParaRPr lang="en-US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9045388" y="0"/>
            <a:ext cx="3146612" cy="2168151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Idea &amp; Vision</a:t>
            </a:r>
          </a:p>
          <a:p>
            <a:r>
              <a:rPr lang="en-US" dirty="0" smtClean="0">
                <a:solidFill>
                  <a:srgbClr val="00B0F0"/>
                </a:solidFill>
              </a:rPr>
              <a:t>Material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Skills / Methods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Tools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44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252</Words>
  <Application>Microsoft Macintosh PowerPoint</Application>
  <PresentationFormat>Breitbild</PresentationFormat>
  <Paragraphs>109</Paragraphs>
  <Slides>18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Office-Design</vt:lpstr>
      <vt:lpstr>People do mining … for centuries!</vt:lpstr>
      <vt:lpstr>People use computers … for decades!</vt:lpstr>
      <vt:lpstr>People do mining … for centuries!</vt:lpstr>
      <vt:lpstr>If data is the new oil …</vt:lpstr>
      <vt:lpstr>PowerPoint-Präsentation</vt:lpstr>
      <vt:lpstr>PowerPoint-Präsentation</vt:lpstr>
      <vt:lpstr>Be Careful With Initial Success !!!</vt:lpstr>
      <vt:lpstr>Think Data Driven! </vt:lpstr>
      <vt:lpstr>Dataset Profiles / Flow Descriptors</vt:lpstr>
      <vt:lpstr>PowerPoint-Präsentation</vt:lpstr>
      <vt:lpstr>PowerPoint-Präsentation</vt:lpstr>
      <vt:lpstr>Project Name should stand for:   </vt:lpstr>
      <vt:lpstr>Semantic Logging</vt:lpstr>
      <vt:lpstr>Data Science Process Model (DSPM)</vt:lpstr>
      <vt:lpstr>Etosha Toolbox</vt:lpstr>
      <vt:lpstr>PowerPoint-Präsentation</vt:lpstr>
      <vt:lpstr>Results: Access to Facts &amp; Context of Critical Processes</vt:lpstr>
      <vt:lpstr>Results: Flexibility and Collaboration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Mirko  Kampf</dc:creator>
  <cp:lastModifiedBy>Mirko  Kampf</cp:lastModifiedBy>
  <cp:revision>29</cp:revision>
  <dcterms:created xsi:type="dcterms:W3CDTF">2017-04-22T10:42:17Z</dcterms:created>
  <dcterms:modified xsi:type="dcterms:W3CDTF">2017-04-24T06:50:00Z</dcterms:modified>
</cp:coreProperties>
</file>

<file path=docProps/thumbnail.jpeg>
</file>